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7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21" r:id="rId18"/>
    <p:sldId id="422" r:id="rId19"/>
    <p:sldId id="423" r:id="rId20"/>
    <p:sldId id="470" r:id="rId21"/>
    <p:sldId id="471" r:id="rId22"/>
    <p:sldId id="415" r:id="rId23"/>
    <p:sldId id="468" r:id="rId24"/>
    <p:sldId id="469" r:id="rId25"/>
    <p:sldId id="475" r:id="rId26"/>
    <p:sldId id="476" r:id="rId27"/>
    <p:sldId id="477" r:id="rId28"/>
    <p:sldId id="478" r:id="rId29"/>
    <p:sldId id="417" r:id="rId30"/>
    <p:sldId id="418" r:id="rId31"/>
    <p:sldId id="473" r:id="rId32"/>
    <p:sldId id="472" r:id="rId33"/>
    <p:sldId id="449" r:id="rId34"/>
    <p:sldId id="450" r:id="rId35"/>
    <p:sldId id="451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36" r:id="rId46"/>
    <p:sldId id="413" r:id="rId47"/>
    <p:sldId id="459" r:id="rId48"/>
    <p:sldId id="460" r:id="rId49"/>
    <p:sldId id="461" r:id="rId50"/>
    <p:sldId id="463" r:id="rId51"/>
    <p:sldId id="462" r:id="rId52"/>
    <p:sldId id="464" r:id="rId53"/>
    <p:sldId id="457" r:id="rId54"/>
    <p:sldId id="437" r:id="rId55"/>
    <p:sldId id="43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50000" autoAdjust="0"/>
  </p:normalViewPr>
  <p:slideViewPr>
    <p:cSldViewPr snapToGrid="0" snapToObjects="1">
      <p:cViewPr varScale="1">
        <p:scale>
          <a:sx n="95" d="100"/>
          <a:sy n="95" d="100"/>
        </p:scale>
        <p:origin x="584" y="1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30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>
                <a:blip r:embed="rId4"/>
                <a:stretch>
                  <a:fillRect l="-1387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blipFill>
                <a:blip r:embed="rId3"/>
                <a:stretch>
                  <a:fillRect l="-694" t="-336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3D4B4E-FF4F-2444-B8DB-D7CA2B8A3E14}"/>
              </a:ext>
            </a:extLst>
          </p:cNvPr>
          <p:cNvSpPr txBox="1"/>
          <p:nvPr/>
        </p:nvSpPr>
        <p:spPr>
          <a:xfrm>
            <a:off x="726510" y="4908119"/>
            <a:ext cx="10924133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Non-convex optimization</a:t>
            </a:r>
          </a:p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Can encode prior beliefs, generalizes well</a:t>
            </a:r>
          </a:p>
        </p:txBody>
      </p:sp>
    </p:spTree>
    <p:extLst>
      <p:ext uri="{BB962C8B-B14F-4D97-AF65-F5344CB8AC3E}">
        <p14:creationId xmlns:p14="http://schemas.microsoft.com/office/powerpoint/2010/main" val="23224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non-linearity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11A8D-B195-2847-A0F4-BAF056FD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(aka Logistic)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42F4D1-F1D7-D24A-8913-56EAEE2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8" y="1857054"/>
            <a:ext cx="5054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A8393B-CF88-1D4D-B7FD-1E296BEE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02" y="1818954"/>
            <a:ext cx="51435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688E93-9B4E-B14C-9F75-F3AD064EC28C}"/>
              </a:ext>
            </a:extLst>
          </p:cNvPr>
          <p:cNvSpPr txBox="1"/>
          <p:nvPr/>
        </p:nvSpPr>
        <p:spPr>
          <a:xfrm>
            <a:off x="3470953" y="5689315"/>
            <a:ext cx="525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is </a:t>
            </a:r>
            <a:r>
              <a:rPr lang="en-US" b="1" dirty="0"/>
              <a:t>zero</a:t>
            </a:r>
            <a:r>
              <a:rPr lang="en-US" dirty="0"/>
              <a:t> for much of the domain. This leads to “vanishing gradients” in backpropagation.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592B817-090D-9544-BF6E-2934620F3987}"/>
                  </a:ext>
                </a:extLst>
              </p:cNvPr>
              <p:cNvSpPr txBox="1"/>
              <p:nvPr/>
            </p:nvSpPr>
            <p:spPr>
              <a:xfrm>
                <a:off x="4990014" y="1001250"/>
                <a:ext cx="2211972" cy="525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92B817-090D-9544-BF6E-2934620F3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1001250"/>
                <a:ext cx="2211972" cy="525016"/>
              </a:xfrm>
              <a:prstGeom prst="rect">
                <a:avLst/>
              </a:prstGeom>
              <a:blipFill>
                <a:blip r:embed="rId4"/>
                <a:stretch>
                  <a:fillRect t="-227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88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654E90-E1DD-F741-B0CB-B55F2401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Tangent (Tanh)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02E89C-1092-DF4D-B551-0AED2A05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827159"/>
            <a:ext cx="5384800" cy="35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927FA4-E58F-314F-81E2-C2D500B6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10" y="1789059"/>
            <a:ext cx="5219700" cy="367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02E241-E656-EF46-833E-5EB911A98A5D}"/>
              </a:ext>
            </a:extLst>
          </p:cNvPr>
          <p:cNvSpPr txBox="1"/>
          <p:nvPr/>
        </p:nvSpPr>
        <p:spPr>
          <a:xfrm>
            <a:off x="3470953" y="5874193"/>
            <a:ext cx="52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problem of “vanishing gradients” as sigmoid.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BFCE9B11-E7DC-A747-B640-CF3A0CD29725}"/>
                  </a:ext>
                </a:extLst>
              </p:cNvPr>
              <p:cNvSpPr txBox="1"/>
              <p:nvPr/>
            </p:nvSpPr>
            <p:spPr>
              <a:xfrm>
                <a:off x="4990014" y="989324"/>
                <a:ext cx="2211972" cy="5488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9B11-E7DC-A747-B640-CF3A0CD2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989324"/>
                <a:ext cx="2211972" cy="548868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50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B36D3AA-09E4-A14C-93DF-E193043AA4F3}"/>
                  </a:ext>
                </a:extLst>
              </p:cNvPr>
              <p:cNvSpPr txBox="1"/>
              <p:nvPr/>
            </p:nvSpPr>
            <p:spPr>
              <a:xfrm>
                <a:off x="4990014" y="1125258"/>
                <a:ext cx="2211972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36D3AA-09E4-A14C-93DF-E193043A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1125258"/>
                <a:ext cx="2211972" cy="276999"/>
              </a:xfrm>
              <a:prstGeom prst="rect">
                <a:avLst/>
              </a:prstGeom>
              <a:blipFill>
                <a:blip r:embed="rId2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99B9B4-87CD-8F4B-8252-0CA311F1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0" y="1581150"/>
            <a:ext cx="4991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60A2B5-AE9B-0946-BF7B-8003174A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71" y="1581150"/>
            <a:ext cx="5118100" cy="369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782858-7930-5F4E-865A-4A3BEC6E1210}"/>
              </a:ext>
            </a:extLst>
          </p:cNvPr>
          <p:cNvSpPr txBox="1"/>
          <p:nvPr/>
        </p:nvSpPr>
        <p:spPr>
          <a:xfrm>
            <a:off x="3513760" y="5412528"/>
            <a:ext cx="5845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Provides sparsity (regularization) since y = 0 when x &lt; 0</a:t>
            </a:r>
          </a:p>
        </p:txBody>
      </p:sp>
    </p:spTree>
    <p:extLst>
      <p:ext uri="{BB962C8B-B14F-4D97-AF65-F5344CB8AC3E}">
        <p14:creationId xmlns:p14="http://schemas.microsoft.com/office/powerpoint/2010/main" val="395309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8B6D10-58BC-1042-8411-A5990B3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0" y="1784314"/>
            <a:ext cx="50165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5D7CD1-B6C3-1F45-B310-FEB8C067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92" y="1733514"/>
            <a:ext cx="5156200" cy="378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865526-2576-9D48-8163-D1D1A4649511}"/>
              </a:ext>
            </a:extLst>
          </p:cNvPr>
          <p:cNvSpPr txBox="1"/>
          <p:nvPr/>
        </p:nvSpPr>
        <p:spPr>
          <a:xfrm>
            <a:off x="1247992" y="5621490"/>
            <a:ext cx="104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Tries to fix “dying </a:t>
            </a:r>
            <a:r>
              <a:rPr lang="en-US" dirty="0" err="1"/>
              <a:t>ReLU</a:t>
            </a:r>
            <a:r>
              <a:rPr lang="en-US" dirty="0"/>
              <a:t>” problem: derivative is non-zero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people report success with this form of activation function, but the results are not always consistent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05A7A894-0D6D-AC4B-BCED-E1B2DE738790}"/>
                  </a:ext>
                </a:extLst>
              </p:cNvPr>
              <p:cNvSpPr txBox="1"/>
              <p:nvPr/>
            </p:nvSpPr>
            <p:spPr>
              <a:xfrm>
                <a:off x="4214216" y="969999"/>
                <a:ext cx="4303060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small constant (negative slope)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7A894-0D6D-AC4B-BCED-E1B2DE73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216" y="969999"/>
                <a:ext cx="4303060" cy="553998"/>
              </a:xfrm>
              <a:prstGeom prst="rect">
                <a:avLst/>
              </a:prstGeom>
              <a:blipFill>
                <a:blip r:embed="rId4"/>
                <a:stretch>
                  <a:fillRect l="-585" r="-29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62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Cross-entropy between training data and model distribution (i.e. </a:t>
                </a:r>
                <a:r>
                  <a:rPr lang="en-US" sz="2400" dirty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Do not need to design separate loss functions.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squared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cross-entropy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48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 multi-class problem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Lecture1_PerceptronBackProp</Template>
  <TotalTime>17662</TotalTime>
  <Words>1713</Words>
  <Application>Microsoft Macintosh PowerPoint</Application>
  <PresentationFormat>Widescreen</PresentationFormat>
  <Paragraphs>406</Paragraphs>
  <Slides>55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Beyond Linear Models</vt:lpstr>
      <vt:lpstr>Traditional ML</vt:lpstr>
      <vt:lpstr>Deep Learning</vt:lpstr>
      <vt:lpstr>Outline  </vt:lpstr>
      <vt:lpstr>Outline  </vt:lpstr>
      <vt:lpstr>Activation function</vt:lpstr>
      <vt:lpstr>Activation function</vt:lpstr>
      <vt:lpstr>Activation function</vt:lpstr>
      <vt:lpstr>Sigmoid (aka Logistic)</vt:lpstr>
      <vt:lpstr>Hyperbolic Tangent (Tanh)</vt:lpstr>
      <vt:lpstr>Rectified Linear Unit (ReLU)</vt:lpstr>
      <vt:lpstr>Leaky ReLU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381</cp:revision>
  <cp:lastPrinted>2018-03-05T02:43:56Z</cp:lastPrinted>
  <dcterms:created xsi:type="dcterms:W3CDTF">2017-11-02T16:57:55Z</dcterms:created>
  <dcterms:modified xsi:type="dcterms:W3CDTF">2019-11-03T14:14:09Z</dcterms:modified>
</cp:coreProperties>
</file>